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43200625" cx="28800425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gnvysB0Tda5e+W+mn4k3PuzU7cr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2160032" y="7070108"/>
            <a:ext cx="24480361" cy="150402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98"/>
              <a:buFont typeface="Calibri"/>
              <a:buNone/>
              <a:defRPr sz="1889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3600053" y="22690338"/>
            <a:ext cx="21600319" cy="104301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/>
            </a:lvl1pPr>
            <a:lvl2pPr lvl="1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sz="6299"/>
            </a:lvl2pPr>
            <a:lvl3pPr lvl="2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sz="5669"/>
            </a:lvl3pPr>
            <a:lvl4pPr lvl="3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4pPr>
            <a:lvl5pPr lvl="4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5pPr>
            <a:lvl6pPr lvl="5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6pPr>
            <a:lvl7pPr lvl="6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7pPr>
            <a:lvl8pPr lvl="7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8pPr>
            <a:lvl9pPr lvl="8" algn="ctr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695008" y="12785191"/>
            <a:ext cx="27410408" cy="248403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5410080" y="17500260"/>
            <a:ext cx="36610544" cy="62100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7190106" y="11470171"/>
            <a:ext cx="36610544" cy="182702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1965030" y="10770172"/>
            <a:ext cx="24840367" cy="17970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898"/>
              <a:buFont typeface="Calibri"/>
              <a:buNone/>
              <a:defRPr sz="18898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1965030" y="28910440"/>
            <a:ext cx="24840367" cy="9450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sz="7558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6299"/>
              <a:buNone/>
              <a:defRPr sz="6299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669"/>
              <a:buNone/>
              <a:defRPr sz="5669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rgbClr val="888888"/>
              </a:buClr>
              <a:buSzPts val="5040"/>
              <a:buNone/>
              <a:defRPr sz="504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1980029" y="11500170"/>
            <a:ext cx="12240181" cy="27410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14580215" y="11500170"/>
            <a:ext cx="12240181" cy="27410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1983780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1983784" y="10590160"/>
            <a:ext cx="12183928" cy="519007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b="1" sz="7558"/>
            </a:lvl1pPr>
            <a:lvl2pPr indent="-2286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b="1" sz="6299"/>
            </a:lvl2pPr>
            <a:lvl3pPr indent="-2286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b="1" sz="5669"/>
            </a:lvl3pPr>
            <a:lvl4pPr indent="-2286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4pPr>
            <a:lvl5pPr indent="-2286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5pPr>
            <a:lvl6pPr indent="-2286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6pPr>
            <a:lvl7pPr indent="-2286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7pPr>
            <a:lvl8pPr indent="-2286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8pPr>
            <a:lvl9pPr indent="-2286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1983784" y="15780233"/>
            <a:ext cx="12183928" cy="232103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14580217" y="10590160"/>
            <a:ext cx="12243932" cy="519007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7559"/>
              <a:buNone/>
              <a:defRPr b="1" sz="7558"/>
            </a:lvl1pPr>
            <a:lvl2pPr indent="-2286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None/>
              <a:defRPr b="1" sz="6299"/>
            </a:lvl2pPr>
            <a:lvl3pPr indent="-2286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None/>
              <a:defRPr b="1" sz="5669"/>
            </a:lvl3pPr>
            <a:lvl4pPr indent="-2286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4pPr>
            <a:lvl5pPr indent="-2286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5pPr>
            <a:lvl6pPr indent="-2286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6pPr>
            <a:lvl7pPr indent="-2286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7pPr>
            <a:lvl8pPr indent="-2286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8pPr>
            <a:lvl9pPr indent="-2286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b="1" sz="504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14580217" y="15780233"/>
            <a:ext cx="12243932" cy="232103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1983780" y="2880042"/>
            <a:ext cx="9288887" cy="100801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79"/>
              <a:buFont typeface="Calibri"/>
              <a:buNone/>
              <a:defRPr sz="1007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12243932" y="6220102"/>
            <a:ext cx="14580215" cy="30700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868616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10079"/>
              <a:buChar char="•"/>
              <a:defRPr sz="10079"/>
            </a:lvl1pPr>
            <a:lvl2pPr indent="-788606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8819"/>
              <a:buChar char="•"/>
              <a:defRPr sz="8819"/>
            </a:lvl2pPr>
            <a:lvl3pPr indent="-708596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7559"/>
              <a:buChar char="•"/>
              <a:defRPr sz="7558"/>
            </a:lvl3pPr>
            <a:lvl4pPr indent="-628586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4pPr>
            <a:lvl5pPr indent="-628586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5pPr>
            <a:lvl6pPr indent="-628586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6pPr>
            <a:lvl7pPr indent="-628586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7pPr>
            <a:lvl8pPr indent="-628586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8pPr>
            <a:lvl9pPr indent="-628586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Char char="•"/>
              <a:defRPr sz="6299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1983780" y="12960191"/>
            <a:ext cx="9288887" cy="240103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1pPr>
            <a:lvl2pPr indent="-2286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4410"/>
              <a:buNone/>
              <a:defRPr sz="4410"/>
            </a:lvl2pPr>
            <a:lvl3pPr indent="-2286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3pPr>
            <a:lvl4pPr indent="-2286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4pPr>
            <a:lvl5pPr indent="-2286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5pPr>
            <a:lvl6pPr indent="-2286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6pPr>
            <a:lvl7pPr indent="-2286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7pPr>
            <a:lvl8pPr indent="-2286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8pPr>
            <a:lvl9pPr indent="-2286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1983780" y="2880042"/>
            <a:ext cx="9288887" cy="100801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79"/>
              <a:buFont typeface="Calibri"/>
              <a:buNone/>
              <a:defRPr sz="10079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12243932" y="6220102"/>
            <a:ext cx="14580215" cy="3070045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1983780" y="12960191"/>
            <a:ext cx="9288887" cy="240103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5040"/>
              <a:buNone/>
              <a:defRPr sz="5040"/>
            </a:lvl1pPr>
            <a:lvl2pPr indent="-228600" lvl="1" marL="914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4410"/>
              <a:buNone/>
              <a:defRPr sz="4410"/>
            </a:lvl2pPr>
            <a:lvl3pPr indent="-228600" lvl="2" marL="1371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780"/>
              <a:buNone/>
              <a:defRPr sz="3780"/>
            </a:lvl3pPr>
            <a:lvl4pPr indent="-228600" lvl="3" marL="1828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4pPr>
            <a:lvl5pPr indent="-228600" lvl="4" marL="22860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5pPr>
            <a:lvl6pPr indent="-228600" lvl="5" marL="27432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6pPr>
            <a:lvl7pPr indent="-228600" lvl="6" marL="32004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7pPr>
            <a:lvl8pPr indent="-228600" lvl="7" marL="36576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8pPr>
            <a:lvl9pPr indent="-228600" lvl="8" marL="411480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3150"/>
              <a:buNone/>
              <a:defRPr sz="315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859"/>
              <a:buFont typeface="Calibri"/>
              <a:buNone/>
              <a:defRPr b="0" i="0" sz="138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788606" lvl="0" marL="457200" marR="0" rtl="0" algn="l">
              <a:lnSpc>
                <a:spcPct val="90000"/>
              </a:lnSpc>
              <a:spcBef>
                <a:spcPts val="3150"/>
              </a:spcBef>
              <a:spcAft>
                <a:spcPts val="0"/>
              </a:spcAft>
              <a:buClr>
                <a:schemeClr val="dk1"/>
              </a:buClr>
              <a:buSzPts val="8819"/>
              <a:buFont typeface="Arial"/>
              <a:buChar char="•"/>
              <a:defRPr b="0" i="0" sz="881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08596" lvl="1" marL="9144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7559"/>
              <a:buFont typeface="Arial"/>
              <a:buChar char="•"/>
              <a:defRPr b="0" i="0" sz="755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628586" lvl="2" marL="13716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6299"/>
              <a:buFont typeface="Arial"/>
              <a:buChar char="•"/>
              <a:defRPr b="0" i="0" sz="629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588581" lvl="3" marL="18288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b="0" i="0" sz="56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588581" lvl="4" marL="22860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b="0" i="0" sz="56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588581" lvl="5" marL="27432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b="0" i="0" sz="56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588581" lvl="6" marL="32004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b="0" i="0" sz="56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588581" lvl="7" marL="36576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b="0" i="0" sz="56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588581" lvl="8" marL="4114800" marR="0" rtl="0" algn="l">
              <a:lnSpc>
                <a:spcPct val="90000"/>
              </a:lnSpc>
              <a:spcBef>
                <a:spcPts val="1575"/>
              </a:spcBef>
              <a:spcAft>
                <a:spcPts val="0"/>
              </a:spcAft>
              <a:buClr>
                <a:schemeClr val="dk1"/>
              </a:buClr>
              <a:buSzPts val="5669"/>
              <a:buFont typeface="Arial"/>
              <a:buChar char="•"/>
              <a:defRPr b="0" i="0" sz="566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378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4.png"/><Relationship Id="rId10" Type="http://schemas.openxmlformats.org/officeDocument/2006/relationships/image" Target="../media/image3.jpg"/><Relationship Id="rId9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image" Target="../media/image6.jpg"/><Relationship Id="rId7" Type="http://schemas.openxmlformats.org/officeDocument/2006/relationships/image" Target="../media/image5.jpg"/><Relationship Id="rId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799812" y="626221"/>
            <a:ext cx="27279044" cy="2259018"/>
          </a:xfrm>
          <a:prstGeom prst="rect">
            <a:avLst/>
          </a:prstGeom>
          <a:gradFill>
            <a:gsLst>
              <a:gs pos="0">
                <a:srgbClr val="20BDC4"/>
              </a:gs>
              <a:gs pos="13000">
                <a:srgbClr val="20BDC4"/>
              </a:gs>
              <a:gs pos="38000">
                <a:srgbClr val="009CDE"/>
              </a:gs>
              <a:gs pos="100000">
                <a:srgbClr val="009CDE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/>
          <p:nvPr/>
        </p:nvSpPr>
        <p:spPr>
          <a:xfrm>
            <a:off x="4802509" y="648342"/>
            <a:ext cx="23111539" cy="20622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XXI SIMPÓSIO DE INOVAÇÕES TÉCNICAS DA ETEC ASTOR DE MATTOS CARVALHO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02</a:t>
            </a:r>
            <a:r>
              <a:rPr b="0" i="0" lang="pt-BR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dezembro</a:t>
            </a:r>
            <a:r>
              <a:rPr b="0" i="0" lang="pt-BR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de </a:t>
            </a:r>
            <a:r>
              <a:rPr lang="pt-BR" sz="4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2025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799811" y="2958814"/>
            <a:ext cx="27287700" cy="30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400">
                <a:solidFill>
                  <a:schemeClr val="dk1"/>
                </a:solidFill>
              </a:rPr>
              <a:t>LANCHES NATURAIS: UMA PROPOSTA MAIS SAUDÁVEL</a:t>
            </a:r>
            <a:endParaRPr b="0" i="0" sz="4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000">
                <a:solidFill>
                  <a:schemeClr val="dk1"/>
                </a:solidFill>
              </a:rPr>
              <a:t>ANNA BEATRIZ GOMES CARDOSO, CAYLAINE RAFAELA FERREIRA DOS SANTOS, ELLYSSA VITORIA LEAL DE ANDRADE, GUILHERME PARRA MARCELINO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pt-BR" sz="3000">
                <a:solidFill>
                  <a:schemeClr val="dk1"/>
                </a:solidFill>
              </a:rPr>
              <a:t>Orientadora: </a:t>
            </a:r>
            <a:r>
              <a:rPr lang="pt-BR" sz="3000">
                <a:solidFill>
                  <a:schemeClr val="dk1"/>
                </a:solidFill>
              </a:rPr>
              <a:t>Prof. Michelle Godoy de Mattos</a:t>
            </a:r>
            <a:endParaRPr>
              <a:solidFill>
                <a:schemeClr val="dk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000">
              <a:solidFill>
                <a:schemeClr val="dk1"/>
              </a:solidFill>
            </a:endParaRPr>
          </a:p>
        </p:txBody>
      </p:sp>
      <p:cxnSp>
        <p:nvCxnSpPr>
          <p:cNvPr id="87" name="Google Shape;87;p1"/>
          <p:cNvCxnSpPr/>
          <p:nvPr/>
        </p:nvCxnSpPr>
        <p:spPr>
          <a:xfrm>
            <a:off x="742950" y="34658866"/>
            <a:ext cx="27344456" cy="0"/>
          </a:xfrm>
          <a:prstGeom prst="straightConnector1">
            <a:avLst/>
          </a:prstGeom>
          <a:noFill/>
          <a:ln cap="flat" cmpd="sng" w="88900">
            <a:solidFill>
              <a:srgbClr val="20BDC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8" name="Google Shape;88;p1"/>
          <p:cNvSpPr txBox="1"/>
          <p:nvPr/>
        </p:nvSpPr>
        <p:spPr>
          <a:xfrm>
            <a:off x="603763" y="34888326"/>
            <a:ext cx="27502693" cy="46404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AGRADECIMENTOS</a:t>
            </a:r>
            <a:endParaRPr b="1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Agradecemos primeiramente a Deus por nos guiar, agradecemos a nossa orientadora que esteve ao nosso lado e agradecemos a nossas famílias que sempre nos inspiraram a melhorar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200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PRINCIPAIS REFERÊNCIAS BIBLIOGRÁFICAS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ARAÚJO, Neurani Rodrigues. </a:t>
            </a:r>
            <a:r>
              <a:rPr i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 al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Formação de hábitos alimentares na primeira infância: benefícios da alimentação saudável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v. 10, Research, Society and Development, 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CASAGRANDE, Solange. et al. </a:t>
            </a:r>
            <a:r>
              <a:rPr lang="pt-BR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="1" lang="pt-BR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rograma nacional de alimentação escolar (PNAE):Contribuição na alimentação saudável escolar e promoção da agricultura familiar.</a:t>
            </a:r>
            <a:r>
              <a:rPr lang="pt-BR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Curitiba, v.7, Brazilian Journal of Development, mar 2021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DUARTE, Paulo. </a:t>
            </a:r>
            <a:r>
              <a:rPr i="1" lang="pt-BR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et al.</a:t>
            </a: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alimentação saudável como tendência: a percepção dos consumidores em relação a produtos com alegações nutricionais e de saúde.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São Paulo, v.23 , Revista Brasileira de Gestão de Negócios, jul/set 2021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pt-BR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SANTANA, Elis Rejane Araújo. et al.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="1" lang="pt-BR" sz="2800">
                <a:solidFill>
                  <a:srgbClr val="333333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romovendo a alimentação saudável na escola: desafios na abordagem da alimentação saudável de forma integrada às práticas pedagógicas</a:t>
            </a:r>
            <a:r>
              <a:rPr lang="pt-BR" sz="2800">
                <a:solidFill>
                  <a:srgbClr val="333333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b="1" lang="pt-BR" sz="2800">
                <a:solidFill>
                  <a:srgbClr val="333333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2800">
                <a:solidFill>
                  <a:srgbClr val="333333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Campinas, SP, v. 31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.,</a:t>
            </a:r>
            <a:r>
              <a:rPr lang="pt-BR" sz="2800">
                <a:solidFill>
                  <a:srgbClr val="333333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Segurança Alimentar e Nutricional, </a:t>
            </a:r>
            <a:r>
              <a:rPr lang="pt-BR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dez 2024.</a:t>
            </a:r>
            <a:endParaRPr>
              <a:solidFill>
                <a:schemeClr val="dk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14758856" y="6664956"/>
            <a:ext cx="13320000" cy="7637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DESENVOLVIMENTO</a:t>
            </a: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Tendo em vista a atual situação onde as pessoas buscam cada dia mais por praticidade e hábitos saudáveis, que é diariamente impulsionado pela crescente valorização da qualidade de vida, sabendo que os lanches naturais são preparados com alimentos saudáveis e de forma prática eles vem ganhando espaço na rotina diária das pessoas que buscam melhores hábitos. Diferente de produtos industrializados e ultraprocessados, além de serem em sua maioria compostos por alimentos frescos  e isentos de conservantes artificiais,outro objetivo é retratar a importância do controle de qualidade quanto aos produtos escolhidos para a fabricação dos lanches. “Cada etapa do processo de garantia da qualidade dos alimentos, visa principalmente, proteger e garantir a saúde dos consumidores, prevenindo quaisquer riscos.” (Gomes, 2024, p. 1 ). Para isso, foi feito na imagem 1 o fluxograma deste trabalho, caminho esse que será percorrido pelo grupo.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740809" y="6677575"/>
            <a:ext cx="13320000" cy="763747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INTRODUÇÃO</a:t>
            </a:r>
            <a:b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Trazemos no conteúdo deste trabalho, informações sobre a realização de um lanche, visando uma alimentação saudável, para que as pessoas possam gozar de boa saúde, é necessário cuidado diário, um deles pode ser o lanche natural, opção rápida, prática e acessível, trazendo qualidade de vida para os consumidores.Foi utilizado o método de pesquisa de mercado baseado na tabela do SEBRAE , onde foi utilizado o SPLIT 80/20 que mostrou  necessidade de realizar a pesquisa com 124 alunos, trazendo maior precisão de resultados, com uma taxa de erro de apenas 5%, foi realizado também o fluxograma, que mostra a ordem cronológica das ações a serem realizadas, foi realizado também um plano de mídia para facilitação e organização da divulgação do produto, sendo ele uma opção para um novo hábito mais saudável. Mostrando assim que uma alimentação 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saudável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não depende de altos custos, mas sim dos produtos certos.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742949" y="5497026"/>
            <a:ext cx="27344457" cy="769441"/>
          </a:xfrm>
          <a:prstGeom prst="rect">
            <a:avLst/>
          </a:prstGeom>
          <a:solidFill>
            <a:srgbClr val="009CD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TÉCNICO EM ADMINISTRAÇÃO INTEGRADO AO ENSINO MÉDIO </a:t>
            </a:r>
            <a:endParaRPr/>
          </a:p>
        </p:txBody>
      </p:sp>
      <p:cxnSp>
        <p:nvCxnSpPr>
          <p:cNvPr id="92" name="Google Shape;92;p1"/>
          <p:cNvCxnSpPr/>
          <p:nvPr/>
        </p:nvCxnSpPr>
        <p:spPr>
          <a:xfrm>
            <a:off x="14399998" y="6477733"/>
            <a:ext cx="9834" cy="27823697"/>
          </a:xfrm>
          <a:prstGeom prst="straightConnector1">
            <a:avLst/>
          </a:prstGeom>
          <a:noFill/>
          <a:ln cap="flat" cmpd="sng" w="76200">
            <a:solidFill>
              <a:srgbClr val="20BDC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3" name="Google Shape;93;p1"/>
          <p:cNvSpPr txBox="1"/>
          <p:nvPr/>
        </p:nvSpPr>
        <p:spPr>
          <a:xfrm>
            <a:off x="799812" y="14471782"/>
            <a:ext cx="13095720" cy="769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FIGURA 01 - PRODUÇÃO</a:t>
            </a:r>
            <a:b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799812" y="23775072"/>
            <a:ext cx="13320000" cy="42502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OBJETIVO GERAL</a:t>
            </a: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sse plano de negócio, tem como objetivo implementar uma ampla visão da im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portância de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uma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alimentação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saudável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tendo como principais objetivos, adotar um plano de controle de qualidade para a vida das pessoas, dentro do modelo de negócio para os alunos da escola Etec Astor de Mattos Carvalho, gerar o hábito de uma alimentação saudável dentro do ambiente escolar, mostrando para os mesmos a importância de se alimentar de forma saudável.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14786456" y="14435237"/>
            <a:ext cx="13320000" cy="769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IMAGEM 2- PRODUTO FINAL E LOGOMARCA</a:t>
            </a:r>
            <a:b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799812" y="28332926"/>
            <a:ext cx="13320000" cy="6248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METODOLOGIA</a:t>
            </a: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pesquisa de mercado foi realizada seguindo a estrutura do SEBRAE e o método SPLIT 80/20 com 124 alunos, com uma margem de erro de apenas 5%. Os resultados demonstraram que o público estava interessado e disposto a consumir os lanches naturais como uma alternativa prática, acessível e saudável. A elaboração do fluxograma e do plano de mídia contribuiu para a estruturação organizacional das etapas de todo o processo, da produção à distribuição do produto, trazendo maior clareza, planejamento e controle das ações. Foi utilizado também o plano de mídia para organizar cronologicamente, como serão realizadas as publicações e divulgações do produto.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14843688" y="23772997"/>
            <a:ext cx="13320000" cy="6248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CONCLUSÃO</a:t>
            </a: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b="1"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pt-BR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desenvolvimento deste plano de negócios, alcançou-se  uma melhor compreensão da importância de se promover hábitos alimentares mais saudáveis ​​no ambiente escolar, especialmente entre os alunos da Etec Astor de Mattos Carvalho.Com isso, pode-se concluir que a venda de um lanche natural na escola não só atende a uma demanda específica, como também fomenta o desenvolvimento de hábitos alimentares mais saudáveis ​​entre os alunos. O plano de negócios apresentado é, portanto, economicamente viável e socialmente relevante, destacando como pequenas mudanças no dia a dia podem significar grandes melhorias na saúde e na qualidade de vida dos consumidores.</a:t>
            </a:r>
            <a:endParaRPr/>
          </a:p>
        </p:txBody>
      </p:sp>
      <p:sp>
        <p:nvSpPr>
          <p:cNvPr id="98" name="Google Shape;98;p1"/>
          <p:cNvSpPr txBox="1"/>
          <p:nvPr/>
        </p:nvSpPr>
        <p:spPr>
          <a:xfrm>
            <a:off x="799812" y="39923179"/>
            <a:ext cx="27363876" cy="2691148"/>
          </a:xfrm>
          <a:prstGeom prst="rect">
            <a:avLst/>
          </a:prstGeom>
          <a:gradFill>
            <a:gsLst>
              <a:gs pos="0">
                <a:srgbClr val="009CDE"/>
              </a:gs>
              <a:gs pos="46000">
                <a:srgbClr val="009CDE"/>
              </a:gs>
              <a:gs pos="86000">
                <a:srgbClr val="20BDC4"/>
              </a:gs>
              <a:gs pos="100000">
                <a:srgbClr val="20BDC4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 u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24820" y="39704341"/>
            <a:ext cx="14041568" cy="3389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53706" y="40209559"/>
            <a:ext cx="3362891" cy="2118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92200" y="875158"/>
            <a:ext cx="3823641" cy="1761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 title="WhatsApp Image 2025-11-13 at 10.59.39.jpeg"/>
          <p:cNvPicPr preferRelativeResize="0"/>
          <p:nvPr/>
        </p:nvPicPr>
        <p:blipFill rotWithShape="1">
          <a:blip r:embed="rId6">
            <a:alphaModFix/>
          </a:blip>
          <a:srcRect b="0" l="0" r="0" t="970"/>
          <a:stretch/>
        </p:blipFill>
        <p:spPr>
          <a:xfrm>
            <a:off x="15010238" y="15218950"/>
            <a:ext cx="5334300" cy="763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" title="WhatsApp Image 2025-11-22 at 16.18.19.jpe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0800" y="15226313"/>
            <a:ext cx="7724476" cy="7637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Captura de tela 2025-11-22 161225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344550" y="15218963"/>
            <a:ext cx="7951051" cy="7637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0344550" y="15204675"/>
            <a:ext cx="7569500" cy="7579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" title="WhatsApp Image 2025-11-25 at 12.36.58.jpe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465275" y="15218800"/>
            <a:ext cx="5334300" cy="7579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2017-11-28T14:46:21Z</dcterms:created>
  <dc:creator>Ronan Adriel Zenatti</dc:creator>
</cp:coreProperties>
</file>